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89" d="100"/>
          <a:sy n="89" d="100"/>
        </p:scale>
        <p:origin x="6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61558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4572000" cy="4572000"/>
          </a:xfrm>
          <a:prstGeom prst="ellipse">
            <a:avLst/>
          </a:prstGeom>
          <a:solidFill>
            <a:srgbClr val="2D8C0E">
              <a:alpha val="12000"/>
            </a:srgbClr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2D8C0E">
              <a:alpha val="10000"/>
            </a:srgbClr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4" name="Image 0" descr="/home/claude/logo_horizont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411480"/>
            <a:ext cx="2194560" cy="813816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554480"/>
            <a:ext cx="6400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Engineering</a:t>
            </a:r>
            <a:endParaRPr lang="en-US" sz="400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40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Best Practices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548640" y="301752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the Geosciences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548640" y="3657600"/>
            <a:ext cx="5486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practical guide for geoscientists, students, academics, and AI enthusiasts</a:t>
            </a:r>
            <a:endParaRPr lang="en-US" sz="11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1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with Large Language Models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548640" y="443484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 S. Sheriff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548640" y="4663440"/>
            <a:ext cx="5486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Geologist &amp; GIS Consultant  |  SoluXYZon Services Ltd.  |  2026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9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Common Pitfalls to Avoid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02920" y="914400"/>
            <a:ext cx="8138160" cy="658368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502920" y="914400"/>
            <a:ext cx="54864" cy="658368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731520" y="1060704"/>
            <a:ext cx="292608" cy="292608"/>
          </a:xfrm>
          <a:prstGeom prst="ellipse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9" name="Text 7"/>
          <p:cNvSpPr/>
          <p:nvPr/>
        </p:nvSpPr>
        <p:spPr>
          <a:xfrm>
            <a:off x="731520" y="1060704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143000" y="941832"/>
            <a:ext cx="2743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Trusting facts without verification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840480" y="941832"/>
            <a:ext cx="4617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can hallucinate mineral formulas, deposit ages, stratigraphic names, and citations. Always verify against primary sources.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502920" y="1664208"/>
            <a:ext cx="8138160" cy="658368"/>
          </a:xfrm>
          <a:prstGeom prst="rect">
            <a:avLst/>
          </a:prstGeom>
          <a:solidFill>
            <a:srgbClr val="1A281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3" name="Shape 11"/>
          <p:cNvSpPr/>
          <p:nvPr/>
        </p:nvSpPr>
        <p:spPr>
          <a:xfrm>
            <a:off x="502920" y="1664208"/>
            <a:ext cx="54864" cy="658368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4" name="Shape 12"/>
          <p:cNvSpPr/>
          <p:nvPr/>
        </p:nvSpPr>
        <p:spPr>
          <a:xfrm>
            <a:off x="731520" y="1810512"/>
            <a:ext cx="292608" cy="292608"/>
          </a:xfrm>
          <a:prstGeom prst="ellipse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5" name="Text 13"/>
          <p:cNvSpPr/>
          <p:nvPr/>
        </p:nvSpPr>
        <p:spPr>
          <a:xfrm>
            <a:off x="731520" y="181051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1143000" y="1691640"/>
            <a:ext cx="2743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Over-prompting simple tasks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840480" y="1691640"/>
            <a:ext cx="4617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mineral formula or unit conversion needs a short question. Save elaborate prompts for complex analytical tasks.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502920" y="2414016"/>
            <a:ext cx="8138160" cy="658368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9" name="Shape 17"/>
          <p:cNvSpPr/>
          <p:nvPr/>
        </p:nvSpPr>
        <p:spPr>
          <a:xfrm>
            <a:off x="502920" y="2414016"/>
            <a:ext cx="54864" cy="658368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0" name="Shape 18"/>
          <p:cNvSpPr/>
          <p:nvPr/>
        </p:nvSpPr>
        <p:spPr>
          <a:xfrm>
            <a:off x="731520" y="2560320"/>
            <a:ext cx="292608" cy="292608"/>
          </a:xfrm>
          <a:prstGeom prst="ellipse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1" name="Text 19"/>
          <p:cNvSpPr/>
          <p:nvPr/>
        </p:nvSpPr>
        <p:spPr>
          <a:xfrm>
            <a:off x="731520" y="256032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143000" y="2441448"/>
            <a:ext cx="2743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Ignoring spatial and temporal context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954780" y="2455164"/>
            <a:ext cx="4617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"Gold mineralization" without setting, deposit type, or region returns generic textbook content. Context is everything.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502920" y="3163824"/>
            <a:ext cx="8138160" cy="658368"/>
          </a:xfrm>
          <a:prstGeom prst="rect">
            <a:avLst/>
          </a:prstGeom>
          <a:solidFill>
            <a:srgbClr val="1A281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5" name="Shape 23"/>
          <p:cNvSpPr/>
          <p:nvPr/>
        </p:nvSpPr>
        <p:spPr>
          <a:xfrm>
            <a:off x="502920" y="3163824"/>
            <a:ext cx="54864" cy="658368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6" name="Shape 24"/>
          <p:cNvSpPr/>
          <p:nvPr/>
        </p:nvSpPr>
        <p:spPr>
          <a:xfrm>
            <a:off x="731520" y="3310128"/>
            <a:ext cx="292608" cy="292608"/>
          </a:xfrm>
          <a:prstGeom prst="ellipse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7" name="Text 25"/>
          <p:cNvSpPr/>
          <p:nvPr/>
        </p:nvSpPr>
        <p:spPr>
          <a:xfrm>
            <a:off x="731520" y="3310128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143000" y="3191256"/>
            <a:ext cx="2743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Treating LLM output as field evidence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954780" y="3198183"/>
            <a:ext cx="4617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synthesize text. They have never held a hand lens, logged a core, or walked a traverse. Their output supports your interpretation.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502920" y="3913632"/>
            <a:ext cx="8138160" cy="658368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1" name="Shape 29"/>
          <p:cNvSpPr/>
          <p:nvPr/>
        </p:nvSpPr>
        <p:spPr>
          <a:xfrm>
            <a:off x="502920" y="3913632"/>
            <a:ext cx="54864" cy="658368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2" name="Shape 30"/>
          <p:cNvSpPr/>
          <p:nvPr/>
        </p:nvSpPr>
        <p:spPr>
          <a:xfrm>
            <a:off x="731520" y="4059936"/>
            <a:ext cx="292608" cy="292608"/>
          </a:xfrm>
          <a:prstGeom prst="ellipse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3" name="Text 31"/>
          <p:cNvSpPr/>
          <p:nvPr/>
        </p:nvSpPr>
        <p:spPr>
          <a:xfrm>
            <a:off x="731520" y="4059936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143000" y="3941064"/>
            <a:ext cx="27432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specifying data format for code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3840480" y="3941064"/>
            <a:ext cx="46177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want a GeoTIFF but do not say so, the model might default to PNG or a matplotlib figure. Be explicit.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7" name="Image 0" descr="/home/claude/logo_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38" name="Text 35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39" name="Text 36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F7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10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1A281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Quick-Reference Checklist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0584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before submitting any geoscience prompt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914400" y="1188720"/>
            <a:ext cx="7315200" cy="3246120"/>
          </a:xfrm>
          <a:prstGeom prst="rect">
            <a:avLst/>
          </a:prstGeom>
          <a:solidFill>
            <a:srgbClr val="0B0F0B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1234440" y="136245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9" name="Text 7"/>
          <p:cNvSpPr/>
          <p:nvPr/>
        </p:nvSpPr>
        <p:spPr>
          <a:xfrm>
            <a:off x="1554480" y="13258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874520" y="13258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defined the role or expertise level?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1234440" y="166420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12" name="Shape 10"/>
          <p:cNvSpPr/>
          <p:nvPr/>
        </p:nvSpPr>
        <p:spPr>
          <a:xfrm>
            <a:off x="1234440" y="172821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13" name="Text 11"/>
          <p:cNvSpPr/>
          <p:nvPr/>
        </p:nvSpPr>
        <p:spPr>
          <a:xfrm>
            <a:off x="1554480" y="169164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1874520" y="16916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provided geological context (region, lithology, commodity, age)?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1234440" y="202996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16" name="Shape 14"/>
          <p:cNvSpPr/>
          <p:nvPr/>
        </p:nvSpPr>
        <p:spPr>
          <a:xfrm>
            <a:off x="1234440" y="209397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17" name="Text 15"/>
          <p:cNvSpPr/>
          <p:nvPr/>
        </p:nvSpPr>
        <p:spPr>
          <a:xfrm>
            <a:off x="1554480" y="205740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874520" y="205740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specified the scale, units, and coordinate reference system?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1234440" y="239572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0" name="Shape 18"/>
          <p:cNvSpPr/>
          <p:nvPr/>
        </p:nvSpPr>
        <p:spPr>
          <a:xfrm>
            <a:off x="1234440" y="245973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1" name="Text 19"/>
          <p:cNvSpPr/>
          <p:nvPr/>
        </p:nvSpPr>
        <p:spPr>
          <a:xfrm>
            <a:off x="1554480" y="242316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874520" y="242316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referenced the relevant standard or reporting code?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1234440" y="276148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4" name="Shape 22"/>
          <p:cNvSpPr/>
          <p:nvPr/>
        </p:nvSpPr>
        <p:spPr>
          <a:xfrm>
            <a:off x="1234440" y="282549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5" name="Text 23"/>
          <p:cNvSpPr/>
          <p:nvPr/>
        </p:nvSpPr>
        <p:spPr>
          <a:xfrm>
            <a:off x="1554480" y="278892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874520" y="278892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stated the desired output format?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1234440" y="312724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8" name="Shape 26"/>
          <p:cNvSpPr/>
          <p:nvPr/>
        </p:nvSpPr>
        <p:spPr>
          <a:xfrm>
            <a:off x="1234440" y="319125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29" name="Text 27"/>
          <p:cNvSpPr/>
          <p:nvPr/>
        </p:nvSpPr>
        <p:spPr>
          <a:xfrm>
            <a:off x="1554480" y="315468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1874520" y="315468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included examples of good (and bad) output?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1234440" y="349300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32" name="Shape 30"/>
          <p:cNvSpPr/>
          <p:nvPr/>
        </p:nvSpPr>
        <p:spPr>
          <a:xfrm>
            <a:off x="1234440" y="355701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33" name="Text 31"/>
          <p:cNvSpPr/>
          <p:nvPr/>
        </p:nvSpPr>
        <p:spPr>
          <a:xfrm>
            <a:off x="1554480" y="352044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1874520" y="352044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asked for assumptions, uncertainties, or alternative interpretations?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1234440" y="3858768"/>
            <a:ext cx="6675120" cy="0"/>
          </a:xfrm>
          <a:prstGeom prst="line">
            <a:avLst/>
          </a:prstGeom>
          <a:noFill/>
          <a:ln w="6350">
            <a:solidFill>
              <a:srgbClr val="1A3A1A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36" name="Shape 34"/>
          <p:cNvSpPr/>
          <p:nvPr/>
        </p:nvSpPr>
        <p:spPr>
          <a:xfrm>
            <a:off x="1234440" y="3922776"/>
            <a:ext cx="201168" cy="201168"/>
          </a:xfrm>
          <a:prstGeom prst="rect">
            <a:avLst/>
          </a:prstGeom>
          <a:solidFill>
            <a:srgbClr val="1A281A"/>
          </a:solidFill>
          <a:ln w="19050">
            <a:solidFill>
              <a:srgbClr val="4BEC13"/>
            </a:solidFill>
            <a:prstDash val="solid"/>
          </a:ln>
        </p:spPr>
        <p:txBody>
          <a:bodyPr/>
          <a:lstStyle/>
          <a:p>
            <a:endParaRPr lang="en-NG"/>
          </a:p>
        </p:txBody>
      </p:sp>
      <p:sp>
        <p:nvSpPr>
          <p:cNvPr id="37" name="Text 35"/>
          <p:cNvSpPr/>
          <p:nvPr/>
        </p:nvSpPr>
        <p:spPr>
          <a:xfrm>
            <a:off x="1554480" y="3886200"/>
            <a:ext cx="320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1874520" y="388620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I kept the prompt focused on one clear task (or logically sequenced sub-tasks)?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914400" y="446227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3D5A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"Effective prompt engineering is about communicating with the same precision, structure, and contextual awareness that defines good geoscience practice itself."</a:t>
            </a:r>
            <a:endParaRPr lang="en-US" sz="900" dirty="0"/>
          </a:p>
        </p:txBody>
      </p:sp>
      <p:sp>
        <p:nvSpPr>
          <p:cNvPr id="40" name="Shape 38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D0E0D0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41" name="Image 0" descr="/home/claude/logo_ic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42" name="Text 39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3D5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43" name="Text 40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3D5A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4114800" cy="4114800"/>
          </a:xfrm>
          <a:prstGeom prst="ellipse">
            <a:avLst/>
          </a:prstGeom>
          <a:solidFill>
            <a:srgbClr val="2D8C0E">
              <a:alpha val="12000"/>
            </a:srgbClr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-1371600" y="2743200"/>
            <a:ext cx="3200400" cy="3200400"/>
          </a:xfrm>
          <a:prstGeom prst="ellipse">
            <a:avLst/>
          </a:prstGeom>
          <a:solidFill>
            <a:srgbClr val="2D8C0E">
              <a:alpha val="10000"/>
            </a:srgbClr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4" name="Image 0" descr="/home/claude/logo_horizontal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365760"/>
            <a:ext cx="2011680" cy="749808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548640" y="13716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Thank You</a:t>
            </a:r>
            <a:endParaRPr lang="en-US" sz="3600" dirty="0"/>
          </a:p>
        </p:txBody>
      </p:sp>
      <p:sp>
        <p:nvSpPr>
          <p:cNvPr id="6" name="Text 3"/>
          <p:cNvSpPr/>
          <p:nvPr/>
        </p:nvSpPr>
        <p:spPr>
          <a:xfrm>
            <a:off x="548640" y="201168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4BEC1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 build the future of geoscience with AI.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74320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Shadrach S. Sheriff, BSc, MSc, MNMGS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548640" y="3017520"/>
            <a:ext cx="6400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Senior Geologist  |  Founder, SoluXYZon Services Ltd.  |  President, NMGS-YP</a:t>
            </a:r>
            <a:endParaRPr lang="en-US" sz="1000" dirty="0"/>
          </a:p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" y="3493008"/>
            <a:ext cx="201168" cy="201168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914400" y="3474720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1000" dirty="0"/>
          </a:p>
        </p:txBody>
      </p:sp>
      <p:pic>
        <p:nvPicPr>
          <p:cNvPr id="1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" y="3785616"/>
            <a:ext cx="201168" cy="201168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914400" y="3767328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+234 814 733 4819</a:t>
            </a:r>
            <a:endParaRPr lang="en-US" sz="1000" dirty="0"/>
          </a:p>
        </p:txBody>
      </p:sp>
      <p:pic>
        <p:nvPicPr>
          <p:cNvPr id="13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4360" y="4078224"/>
            <a:ext cx="201168" cy="201168"/>
          </a:xfrm>
          <a:prstGeom prst="rect">
            <a:avLst/>
          </a:prstGeom>
        </p:spPr>
      </p:pic>
      <p:sp>
        <p:nvSpPr>
          <p:cNvPr id="14" name="Text 8"/>
          <p:cNvSpPr/>
          <p:nvPr/>
        </p:nvSpPr>
        <p:spPr>
          <a:xfrm>
            <a:off x="914400" y="4059936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linkedin.com/in/shadrach-sheriff-100s</a:t>
            </a:r>
            <a:endParaRPr lang="en-US" sz="1000" dirty="0"/>
          </a:p>
        </p:txBody>
      </p:sp>
      <p:pic>
        <p:nvPicPr>
          <p:cNvPr id="15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60" y="4370832"/>
            <a:ext cx="201168" cy="201168"/>
          </a:xfrm>
          <a:prstGeom prst="rect">
            <a:avLst/>
          </a:prstGeom>
        </p:spPr>
      </p:pic>
      <p:sp>
        <p:nvSpPr>
          <p:cNvPr id="16" name="Text 9"/>
          <p:cNvSpPr/>
          <p:nvPr/>
        </p:nvSpPr>
        <p:spPr>
          <a:xfrm>
            <a:off x="914400" y="4352544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shadrach-sheriff-portfolio.netlify.app</a:t>
            </a:r>
            <a:endParaRPr lang="en-US" sz="1000" dirty="0"/>
          </a:p>
        </p:txBody>
      </p:sp>
      <p:sp>
        <p:nvSpPr>
          <p:cNvPr id="17" name="Shape 10"/>
          <p:cNvSpPr/>
          <p:nvPr/>
        </p:nvSpPr>
        <p:spPr>
          <a:xfrm>
            <a:off x="0" y="4800600"/>
            <a:ext cx="9144000" cy="342900"/>
          </a:xfrm>
          <a:prstGeom prst="rect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8" name="Text 11"/>
          <p:cNvSpPr/>
          <p:nvPr/>
        </p:nvSpPr>
        <p:spPr>
          <a:xfrm>
            <a:off x="457200" y="4800600"/>
            <a:ext cx="8229600" cy="3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Geological Solutions  |  GIS &amp; Remote Sensing  |  AI in Geoscience  |  Capacity Building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Prompt Engineering Matters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02920" y="1005840"/>
            <a:ext cx="8138160" cy="100584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502920" y="1005840"/>
            <a:ext cx="54864" cy="100584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" y="1188720"/>
            <a:ext cx="320040" cy="32004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234440" y="1051560"/>
            <a:ext cx="72237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LLMs like Claude, </a:t>
            </a:r>
            <a:r>
              <a:rPr lang="en-US" sz="1200" dirty="0" err="1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GeoGPT</a:t>
            </a:r>
            <a:r>
              <a:rPr lang="en-US" sz="1200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,  ChatGPT and Gemini can accelerate geological interpretation, literature synthesis, code generation, and reporting. But output quality depends almost entirely on how you frame your input.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502920" y="2286000"/>
            <a:ext cx="8138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Difference a Good Prompt Makes</a:t>
            </a:r>
            <a:endParaRPr lang="en-US" sz="1400" dirty="0"/>
          </a:p>
        </p:txBody>
      </p:sp>
      <p:sp>
        <p:nvSpPr>
          <p:cNvPr id="11" name="Shape 8"/>
          <p:cNvSpPr/>
          <p:nvPr/>
        </p:nvSpPr>
        <p:spPr>
          <a:xfrm>
            <a:off x="502920" y="2743200"/>
            <a:ext cx="3931920" cy="1828800"/>
          </a:xfrm>
          <a:prstGeom prst="rect">
            <a:avLst/>
          </a:prstGeom>
          <a:solidFill>
            <a:srgbClr val="1E1212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2" name="Shape 9"/>
          <p:cNvSpPr/>
          <p:nvPr/>
        </p:nvSpPr>
        <p:spPr>
          <a:xfrm>
            <a:off x="502920" y="2743200"/>
            <a:ext cx="3931920" cy="320040"/>
          </a:xfrm>
          <a:prstGeom prst="rect">
            <a:avLst/>
          </a:prstGeom>
          <a:solidFill>
            <a:srgbClr val="E85D4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0080" y="2779776"/>
            <a:ext cx="201168" cy="201168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914400" y="2743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 Prompt</a:t>
            </a:r>
            <a:endParaRPr lang="en-US" sz="1100" dirty="0"/>
          </a:p>
        </p:txBody>
      </p:sp>
      <p:sp>
        <p:nvSpPr>
          <p:cNvPr id="15" name="Text 11"/>
          <p:cNvSpPr/>
          <p:nvPr/>
        </p:nvSpPr>
        <p:spPr>
          <a:xfrm>
            <a:off x="685800" y="32004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"Tell me about granites."</a:t>
            </a:r>
            <a:endParaRPr lang="en-US" sz="1100" dirty="0"/>
          </a:p>
        </p:txBody>
      </p:sp>
      <p:sp>
        <p:nvSpPr>
          <p:cNvPr id="16" name="Text 12"/>
          <p:cNvSpPr/>
          <p:nvPr/>
        </p:nvSpPr>
        <p:spPr>
          <a:xfrm>
            <a:off x="685800" y="3749040"/>
            <a:ext cx="3566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7A6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Returns generic textbook content with no geological focus or practical value.</a:t>
            </a:r>
            <a:endParaRPr lang="en-US" sz="950" dirty="0"/>
          </a:p>
        </p:txBody>
      </p:sp>
      <p:sp>
        <p:nvSpPr>
          <p:cNvPr id="17" name="Shape 13"/>
          <p:cNvSpPr/>
          <p:nvPr/>
        </p:nvSpPr>
        <p:spPr>
          <a:xfrm>
            <a:off x="4709160" y="2743200"/>
            <a:ext cx="3931920" cy="1828800"/>
          </a:xfrm>
          <a:prstGeom prst="rect">
            <a:avLst/>
          </a:prstGeom>
          <a:solidFill>
            <a:srgbClr val="0F1E0F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8" name="Shape 14"/>
          <p:cNvSpPr/>
          <p:nvPr/>
        </p:nvSpPr>
        <p:spPr>
          <a:xfrm>
            <a:off x="4709160" y="2743200"/>
            <a:ext cx="3931920" cy="320040"/>
          </a:xfrm>
          <a:prstGeom prst="rect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46320" y="2779776"/>
            <a:ext cx="201168" cy="201168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5120640" y="27432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Prompt</a:t>
            </a:r>
            <a:endParaRPr lang="en-US" sz="1100" dirty="0"/>
          </a:p>
        </p:txBody>
      </p:sp>
      <p:sp>
        <p:nvSpPr>
          <p:cNvPr id="21" name="Text 16"/>
          <p:cNvSpPr/>
          <p:nvPr/>
        </p:nvSpPr>
        <p:spPr>
          <a:xfrm>
            <a:off x="4892040" y="3154680"/>
            <a:ext cx="35661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"Explain the petrogenetic classification of A-type granites in anorogenic settings, including geochemical signatures and association with Sn-W-REE mineralization. Use Nigerian Younger Granites examples."</a:t>
            </a:r>
            <a:endParaRPr lang="en-US" sz="950" dirty="0"/>
          </a:p>
        </p:txBody>
      </p:sp>
      <p:sp>
        <p:nvSpPr>
          <p:cNvPr id="22" name="Text 17"/>
          <p:cNvSpPr/>
          <p:nvPr/>
        </p:nvSpPr>
        <p:spPr>
          <a:xfrm>
            <a:off x="4892040" y="406908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Constrains topic, classification framework, diagnostic parameters, and geological province.</a:t>
            </a:r>
            <a:endParaRPr lang="en-US" sz="950" dirty="0"/>
          </a:p>
        </p:txBody>
      </p:sp>
      <p:sp>
        <p:nvSpPr>
          <p:cNvPr id="23" name="Shape 18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4" name="Image 3" descr="/home/claude/logo_icon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26" name="Text 20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 Foundational Principles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0584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universal building blocks of effective prompts for any geoscience task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02920" y="123444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640080" y="137160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9" name="Text 7"/>
          <p:cNvSpPr/>
          <p:nvPr/>
        </p:nvSpPr>
        <p:spPr>
          <a:xfrm>
            <a:off x="640080" y="13716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100" dirty="0"/>
          </a:p>
        </p:txBody>
      </p:sp>
      <p:pic>
        <p:nvPicPr>
          <p:cNvPr id="10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3272" y="1371600"/>
            <a:ext cx="256032" cy="256032"/>
          </a:xfrm>
          <a:prstGeom prst="rect">
            <a:avLst/>
          </a:prstGeom>
        </p:spPr>
      </p:pic>
      <p:sp>
        <p:nvSpPr>
          <p:cNvPr id="11" name="Text 8"/>
          <p:cNvSpPr/>
          <p:nvPr/>
        </p:nvSpPr>
        <p:spPr>
          <a:xfrm>
            <a:off x="640080" y="173736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 Specific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Explicit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640080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Replace vague instructions with concrete geological context, parameters, and province references.</a:t>
            </a:r>
            <a:endParaRPr lang="en-US" sz="900" dirty="0"/>
          </a:p>
        </p:txBody>
      </p:sp>
      <p:sp>
        <p:nvSpPr>
          <p:cNvPr id="13" name="Shape 10"/>
          <p:cNvSpPr/>
          <p:nvPr/>
        </p:nvSpPr>
        <p:spPr>
          <a:xfrm>
            <a:off x="3337560" y="123444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4" name="Shape 11"/>
          <p:cNvSpPr/>
          <p:nvPr/>
        </p:nvSpPr>
        <p:spPr>
          <a:xfrm>
            <a:off x="3474720" y="137160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5" name="Text 12"/>
          <p:cNvSpPr/>
          <p:nvPr/>
        </p:nvSpPr>
        <p:spPr>
          <a:xfrm>
            <a:off x="3474720" y="13716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100" dirty="0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67912" y="1371600"/>
            <a:ext cx="256032" cy="25603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3474720" y="173736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Role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&amp; Audience</a:t>
            </a:r>
            <a:endParaRPr lang="en-US" sz="1100" dirty="0"/>
          </a:p>
        </p:txBody>
      </p:sp>
      <p:sp>
        <p:nvSpPr>
          <p:cNvPr id="18" name="Text 14"/>
          <p:cNvSpPr/>
          <p:nvPr/>
        </p:nvSpPr>
        <p:spPr>
          <a:xfrm>
            <a:off x="3474720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expertise level, output type, and target reader to shape tone, depth, and terminology.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6172200" y="123444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0" name="Shape 16"/>
          <p:cNvSpPr/>
          <p:nvPr/>
        </p:nvSpPr>
        <p:spPr>
          <a:xfrm>
            <a:off x="6309360" y="137160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1" name="Text 17"/>
          <p:cNvSpPr/>
          <p:nvPr/>
        </p:nvSpPr>
        <p:spPr>
          <a:xfrm>
            <a:off x="6309360" y="137160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100" dirty="0"/>
          </a:p>
        </p:txBody>
      </p:sp>
      <p:pic>
        <p:nvPicPr>
          <p:cNvPr id="22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2552" y="1371600"/>
            <a:ext cx="256032" cy="256032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6309360" y="173736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 Before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Question</a:t>
            </a:r>
            <a:endParaRPr lang="en-US" sz="1100" dirty="0"/>
          </a:p>
        </p:txBody>
      </p:sp>
      <p:sp>
        <p:nvSpPr>
          <p:cNvPr id="24" name="Text 19"/>
          <p:cNvSpPr/>
          <p:nvPr/>
        </p:nvSpPr>
        <p:spPr>
          <a:xfrm>
            <a:off x="6309360" y="214884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Brief the model with field notes, data summaries, or background before stating your request.</a:t>
            </a:r>
            <a:endParaRPr lang="en-US" sz="900" dirty="0"/>
          </a:p>
        </p:txBody>
      </p:sp>
      <p:sp>
        <p:nvSpPr>
          <p:cNvPr id="25" name="Shape 20"/>
          <p:cNvSpPr/>
          <p:nvPr/>
        </p:nvSpPr>
        <p:spPr>
          <a:xfrm>
            <a:off x="502920" y="301752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6" name="Shape 21"/>
          <p:cNvSpPr/>
          <p:nvPr/>
        </p:nvSpPr>
        <p:spPr>
          <a:xfrm>
            <a:off x="640080" y="315468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7" name="Text 22"/>
          <p:cNvSpPr/>
          <p:nvPr/>
        </p:nvSpPr>
        <p:spPr>
          <a:xfrm>
            <a:off x="640080" y="31546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100" dirty="0"/>
          </a:p>
        </p:txBody>
      </p:sp>
      <p:pic>
        <p:nvPicPr>
          <p:cNvPr id="28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3272" y="3154680"/>
            <a:ext cx="256032" cy="256032"/>
          </a:xfrm>
          <a:prstGeom prst="rect">
            <a:avLst/>
          </a:prstGeom>
        </p:spPr>
      </p:pic>
      <p:sp>
        <p:nvSpPr>
          <p:cNvPr id="29" name="Text 23"/>
          <p:cNvSpPr/>
          <p:nvPr/>
        </p:nvSpPr>
        <p:spPr>
          <a:xfrm>
            <a:off x="640080" y="352044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Step-by-Step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Reasoning</a:t>
            </a:r>
            <a:endParaRPr lang="en-US" sz="1100" dirty="0"/>
          </a:p>
        </p:txBody>
      </p:sp>
      <p:sp>
        <p:nvSpPr>
          <p:cNvPr id="30" name="Text 24"/>
          <p:cNvSpPr/>
          <p:nvPr/>
        </p:nvSpPr>
        <p:spPr>
          <a:xfrm>
            <a:off x="640080" y="39319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model to walk through interpretation stages for more reliable analytical outputs.</a:t>
            </a:r>
            <a:endParaRPr lang="en-US" sz="900" dirty="0"/>
          </a:p>
        </p:txBody>
      </p:sp>
      <p:sp>
        <p:nvSpPr>
          <p:cNvPr id="31" name="Shape 25"/>
          <p:cNvSpPr/>
          <p:nvPr/>
        </p:nvSpPr>
        <p:spPr>
          <a:xfrm>
            <a:off x="3337560" y="301752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32" name="Shape 26"/>
          <p:cNvSpPr/>
          <p:nvPr/>
        </p:nvSpPr>
        <p:spPr>
          <a:xfrm>
            <a:off x="3474720" y="315468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3" name="Text 27"/>
          <p:cNvSpPr/>
          <p:nvPr/>
        </p:nvSpPr>
        <p:spPr>
          <a:xfrm>
            <a:off x="3474720" y="31546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100" dirty="0"/>
          </a:p>
        </p:txBody>
      </p:sp>
      <p:pic>
        <p:nvPicPr>
          <p:cNvPr id="34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67912" y="3154680"/>
            <a:ext cx="256032" cy="256032"/>
          </a:xfrm>
          <a:prstGeom prst="rect">
            <a:avLst/>
          </a:prstGeom>
        </p:spPr>
      </p:pic>
      <p:sp>
        <p:nvSpPr>
          <p:cNvPr id="35" name="Text 28"/>
          <p:cNvSpPr/>
          <p:nvPr/>
        </p:nvSpPr>
        <p:spPr>
          <a:xfrm>
            <a:off x="3474720" y="352044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Specify Output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Format</a:t>
            </a:r>
            <a:endParaRPr lang="en-US" sz="1100" dirty="0"/>
          </a:p>
        </p:txBody>
      </p:sp>
      <p:sp>
        <p:nvSpPr>
          <p:cNvPr id="36" name="Text 29"/>
          <p:cNvSpPr/>
          <p:nvPr/>
        </p:nvSpPr>
        <p:spPr>
          <a:xfrm>
            <a:off x="3474720" y="39319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tables, code blocks, memos, or specific file formats. Never leave format to chance.</a:t>
            </a:r>
            <a:endParaRPr lang="en-US" sz="900" dirty="0"/>
          </a:p>
        </p:txBody>
      </p:sp>
      <p:sp>
        <p:nvSpPr>
          <p:cNvPr id="37" name="Shape 30"/>
          <p:cNvSpPr/>
          <p:nvPr/>
        </p:nvSpPr>
        <p:spPr>
          <a:xfrm>
            <a:off x="6172200" y="3017520"/>
            <a:ext cx="246888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38" name="Shape 31"/>
          <p:cNvSpPr/>
          <p:nvPr/>
        </p:nvSpPr>
        <p:spPr>
          <a:xfrm>
            <a:off x="6309360" y="3154680"/>
            <a:ext cx="292608" cy="29260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9" name="Text 32"/>
          <p:cNvSpPr/>
          <p:nvPr/>
        </p:nvSpPr>
        <p:spPr>
          <a:xfrm>
            <a:off x="6309360" y="315468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B0F0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100" dirty="0"/>
          </a:p>
        </p:txBody>
      </p:sp>
      <p:pic>
        <p:nvPicPr>
          <p:cNvPr id="40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02552" y="3154680"/>
            <a:ext cx="256032" cy="256032"/>
          </a:xfrm>
          <a:prstGeom prst="rect">
            <a:avLst/>
          </a:prstGeom>
        </p:spPr>
      </p:pic>
      <p:sp>
        <p:nvSpPr>
          <p:cNvPr id="41" name="Text 33"/>
          <p:cNvSpPr/>
          <p:nvPr/>
        </p:nvSpPr>
        <p:spPr>
          <a:xfrm>
            <a:off x="6309360" y="3520440"/>
            <a:ext cx="21945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for</a:t>
            </a:r>
            <a:endParaRPr lang="en-US" sz="1100" dirty="0"/>
          </a:p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Uncertainty</a:t>
            </a:r>
            <a:endParaRPr lang="en-US" sz="1100" dirty="0"/>
          </a:p>
        </p:txBody>
      </p:sp>
      <p:sp>
        <p:nvSpPr>
          <p:cNvPr id="42" name="Text 34"/>
          <p:cNvSpPr/>
          <p:nvPr/>
        </p:nvSpPr>
        <p:spPr>
          <a:xfrm>
            <a:off x="6309360" y="3931920"/>
            <a:ext cx="21945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assumptions, alternative explanations, and what data would discriminate between them.</a:t>
            </a:r>
            <a:endParaRPr lang="en-US" sz="900" dirty="0"/>
          </a:p>
        </p:txBody>
      </p:sp>
      <p:sp>
        <p:nvSpPr>
          <p:cNvPr id="43" name="Shape 35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44" name="Image 6" descr="/home/claude/logo_icon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45" name="Text 36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46" name="Text 37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 dirty="0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 Practice: Role, Context &amp; Chain-of-Thought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02920" y="960120"/>
            <a:ext cx="8138160" cy="1371600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502920" y="960120"/>
            <a:ext cx="54864" cy="137160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731520" y="105156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7964" y="1128004"/>
            <a:ext cx="194584" cy="194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88720" y="100584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Define Role &amp; Audience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731520" y="1371600"/>
            <a:ext cx="76809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"You are a senior exploration geologist with 15 years of experience in hard-rock mineral exploration in West Africa. Write a technical memo for a mining company board summarizing the prospectivity of a cassiterite target in the Jos Plateau Younger Granites."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3886200" cy="1417320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3" name="Shape 10"/>
          <p:cNvSpPr/>
          <p:nvPr/>
        </p:nvSpPr>
        <p:spPr>
          <a:xfrm>
            <a:off x="502920" y="2514600"/>
            <a:ext cx="54864" cy="1417320"/>
          </a:xfrm>
          <a:prstGeom prst="rect">
            <a:avLst/>
          </a:prstGeom>
          <a:solidFill>
            <a:srgbClr val="E8A83E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4" name="Shape 11"/>
          <p:cNvSpPr/>
          <p:nvPr/>
        </p:nvSpPr>
        <p:spPr>
          <a:xfrm>
            <a:off x="731520" y="2606040"/>
            <a:ext cx="320040" cy="320040"/>
          </a:xfrm>
          <a:prstGeom prst="ellipse">
            <a:avLst/>
          </a:prstGeom>
          <a:solidFill>
            <a:srgbClr val="5A4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1929" y="2676449"/>
            <a:ext cx="179222" cy="179222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43000" y="2560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E8A83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Context First</a:t>
            </a:r>
            <a:endParaRPr lang="en-US" sz="1200" dirty="0"/>
          </a:p>
        </p:txBody>
      </p:sp>
      <p:sp>
        <p:nvSpPr>
          <p:cNvPr id="17" name="Text 13"/>
          <p:cNvSpPr/>
          <p:nvPr/>
        </p:nvSpPr>
        <p:spPr>
          <a:xfrm>
            <a:off x="731520" y="292608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 is the context:</a:t>
            </a: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[Paste field notes, data summary, or background]</a:t>
            </a:r>
            <a:endParaRPr lang="en-US" sz="950" dirty="0"/>
          </a:p>
          <a:p>
            <a:pPr marL="0" indent="0">
              <a:buNone/>
            </a:pPr>
            <a:endParaRPr lang="en-US" sz="950" dirty="0"/>
          </a:p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Based on this context, [your specific request].</a:t>
            </a:r>
            <a:endParaRPr lang="en-US" sz="950" dirty="0"/>
          </a:p>
        </p:txBody>
      </p:sp>
      <p:sp>
        <p:nvSpPr>
          <p:cNvPr id="18" name="Shape 14"/>
          <p:cNvSpPr/>
          <p:nvPr/>
        </p:nvSpPr>
        <p:spPr>
          <a:xfrm>
            <a:off x="4754880" y="2514600"/>
            <a:ext cx="3886200" cy="1417320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9" name="Shape 15"/>
          <p:cNvSpPr/>
          <p:nvPr/>
        </p:nvSpPr>
        <p:spPr>
          <a:xfrm>
            <a:off x="4754880" y="2514600"/>
            <a:ext cx="54864" cy="14173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0" name="Shape 16"/>
          <p:cNvSpPr/>
          <p:nvPr/>
        </p:nvSpPr>
        <p:spPr>
          <a:xfrm>
            <a:off x="4983480" y="260604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53889" y="2676449"/>
            <a:ext cx="179222" cy="179222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5394960" y="256032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Chain-of-Thought</a:t>
            </a:r>
            <a:endParaRPr lang="en-US" sz="1200" dirty="0"/>
          </a:p>
        </p:txBody>
      </p:sp>
      <p:sp>
        <p:nvSpPr>
          <p:cNvPr id="23" name="Text 18"/>
          <p:cNvSpPr/>
          <p:nvPr/>
        </p:nvSpPr>
        <p:spPr>
          <a:xfrm>
            <a:off x="4983480" y="2926080"/>
            <a:ext cx="3474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"Walk me through, step by step: (1) identify the source lithology, (2) evaluate if the anomaly is residual or transported, (3) recommend follow-up sampling, (4) propose a geophysical method."</a:t>
            </a:r>
            <a:endParaRPr lang="en-US" sz="950" dirty="0"/>
          </a:p>
        </p:txBody>
      </p:sp>
      <p:sp>
        <p:nvSpPr>
          <p:cNvPr id="24" name="Shape 19"/>
          <p:cNvSpPr/>
          <p:nvPr/>
        </p:nvSpPr>
        <p:spPr>
          <a:xfrm>
            <a:off x="502920" y="4160520"/>
            <a:ext cx="8138160" cy="457200"/>
          </a:xfrm>
          <a:prstGeom prst="rect">
            <a:avLst/>
          </a:prstGeom>
          <a:solidFill>
            <a:srgbClr val="162416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5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0080" y="4206240"/>
            <a:ext cx="274320" cy="27432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1005840" y="4160520"/>
            <a:ext cx="7498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Takeaway: Set expertise, supply background, then ask for structured reasoning. The model mirrors the rigour you put in.</a:t>
            </a:r>
            <a:endParaRPr lang="en-US" sz="1000" dirty="0"/>
          </a:p>
        </p:txBody>
      </p:sp>
      <p:sp>
        <p:nvSpPr>
          <p:cNvPr id="27" name="Shape 21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8" name="Image 4" descr="/home/claude/logo_icon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29" name="Text 22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30" name="Text 23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4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Geoscience-Specific Strategies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1005840" y="7315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Domain-tailored techniques that transform generic LLM output into actionable geoscience intelligence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02920" y="123444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640080" y="137160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24" y="1448044"/>
            <a:ext cx="194584" cy="194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97280" y="134416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Anchor to Standards &amp; Frameworks</a:t>
            </a:r>
            <a:endParaRPr lang="en-US" sz="1050" dirty="0"/>
          </a:p>
        </p:txBody>
      </p:sp>
      <p:sp>
        <p:nvSpPr>
          <p:cNvPr id="11" name="Text 8"/>
          <p:cNvSpPr/>
          <p:nvPr/>
        </p:nvSpPr>
        <p:spPr>
          <a:xfrm>
            <a:off x="640080" y="180136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JORC, PARC/AMREC, Streckeisen QAPF, ICS Chronostratigraphic Chart, chondrite normalization, sensor-specific band ratios</a:t>
            </a:r>
            <a:endParaRPr lang="en-US" sz="850" dirty="0"/>
          </a:p>
        </p:txBody>
      </p:sp>
      <p:sp>
        <p:nvSpPr>
          <p:cNvPr id="12" name="Shape 9"/>
          <p:cNvSpPr/>
          <p:nvPr/>
        </p:nvSpPr>
        <p:spPr>
          <a:xfrm>
            <a:off x="3337560" y="123444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3" name="Shape 10"/>
          <p:cNvSpPr/>
          <p:nvPr/>
        </p:nvSpPr>
        <p:spPr>
          <a:xfrm>
            <a:off x="3474720" y="137160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4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1164" y="1448044"/>
            <a:ext cx="194584" cy="194584"/>
          </a:xfrm>
          <a:prstGeom prst="rect">
            <a:avLst/>
          </a:prstGeom>
        </p:spPr>
      </p:pic>
      <p:sp>
        <p:nvSpPr>
          <p:cNvPr id="15" name="Text 11"/>
          <p:cNvSpPr/>
          <p:nvPr/>
        </p:nvSpPr>
        <p:spPr>
          <a:xfrm>
            <a:off x="3931920" y="134416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Specify Scale, Units &amp; CRS</a:t>
            </a:r>
            <a:endParaRPr lang="en-US" sz="1050" dirty="0"/>
          </a:p>
        </p:txBody>
      </p:sp>
      <p:sp>
        <p:nvSpPr>
          <p:cNvPr id="16" name="Text 12"/>
          <p:cNvSpPr/>
          <p:nvPr/>
        </p:nvSpPr>
        <p:spPr>
          <a:xfrm>
            <a:off x="3474720" y="180136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Spatial scale (1:5,000 vs 1:250,000), SI units, ppm/ppb, WGS 84 / UTM, temporal context in Ma or orogeny name</a:t>
            </a:r>
            <a:endParaRPr lang="en-US" sz="850" dirty="0"/>
          </a:p>
        </p:txBody>
      </p:sp>
      <p:sp>
        <p:nvSpPr>
          <p:cNvPr id="17" name="Shape 13"/>
          <p:cNvSpPr/>
          <p:nvPr/>
        </p:nvSpPr>
        <p:spPr>
          <a:xfrm>
            <a:off x="6172200" y="123444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8" name="Shape 14"/>
          <p:cNvSpPr/>
          <p:nvPr/>
        </p:nvSpPr>
        <p:spPr>
          <a:xfrm>
            <a:off x="6309360" y="137160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9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85804" y="1448044"/>
            <a:ext cx="194584" cy="194584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766560" y="134416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Positive &amp; Negative Examples</a:t>
            </a:r>
            <a:endParaRPr lang="en-US" sz="1050" dirty="0"/>
          </a:p>
        </p:txBody>
      </p:sp>
      <p:sp>
        <p:nvSpPr>
          <p:cNvPr id="21" name="Text 16"/>
          <p:cNvSpPr/>
          <p:nvPr/>
        </p:nvSpPr>
        <p:spPr>
          <a:xfrm>
            <a:off x="6309360" y="180136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a good drill core description and explicitly flag what to avoid: 'pinkish rock with some dark minerals'</a:t>
            </a:r>
            <a:endParaRPr lang="en-US" sz="850" dirty="0"/>
          </a:p>
        </p:txBody>
      </p:sp>
      <p:sp>
        <p:nvSpPr>
          <p:cNvPr id="22" name="Shape 17"/>
          <p:cNvSpPr/>
          <p:nvPr/>
        </p:nvSpPr>
        <p:spPr>
          <a:xfrm>
            <a:off x="502920" y="297180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3" name="Shape 18"/>
          <p:cNvSpPr/>
          <p:nvPr/>
        </p:nvSpPr>
        <p:spPr>
          <a:xfrm>
            <a:off x="640080" y="310896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4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524" y="3185404"/>
            <a:ext cx="194584" cy="194584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1097280" y="308152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for Uncertainty &amp; Caveats</a:t>
            </a:r>
            <a:endParaRPr lang="en-US" sz="1050" dirty="0"/>
          </a:p>
        </p:txBody>
      </p:sp>
      <p:sp>
        <p:nvSpPr>
          <p:cNvPr id="26" name="Text 20"/>
          <p:cNvSpPr/>
          <p:nvPr/>
        </p:nvSpPr>
        <p:spPr>
          <a:xfrm>
            <a:off x="640080" y="353872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for assumptions, alternative interpretations, and what additional data would discriminate between them</a:t>
            </a:r>
            <a:endParaRPr lang="en-US" sz="850" dirty="0"/>
          </a:p>
        </p:txBody>
      </p:sp>
      <p:sp>
        <p:nvSpPr>
          <p:cNvPr id="27" name="Shape 21"/>
          <p:cNvSpPr/>
          <p:nvPr/>
        </p:nvSpPr>
        <p:spPr>
          <a:xfrm>
            <a:off x="3337560" y="297180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8" name="Shape 22"/>
          <p:cNvSpPr/>
          <p:nvPr/>
        </p:nvSpPr>
        <p:spPr>
          <a:xfrm>
            <a:off x="3474720" y="310896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9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551164" y="3185404"/>
            <a:ext cx="194584" cy="194584"/>
          </a:xfrm>
          <a:prstGeom prst="rect">
            <a:avLst/>
          </a:prstGeom>
        </p:spPr>
      </p:pic>
      <p:sp>
        <p:nvSpPr>
          <p:cNvPr id="30" name="Text 23"/>
          <p:cNvSpPr/>
          <p:nvPr/>
        </p:nvSpPr>
        <p:spPr>
          <a:xfrm>
            <a:off x="3931920" y="308152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Structure with XML Tags</a:t>
            </a:r>
            <a:endParaRPr lang="en-US" sz="1050" dirty="0"/>
          </a:p>
        </p:txBody>
      </p:sp>
      <p:sp>
        <p:nvSpPr>
          <p:cNvPr id="31" name="Text 24"/>
          <p:cNvSpPr/>
          <p:nvPr/>
        </p:nvSpPr>
        <p:spPr>
          <a:xfrm>
            <a:off x="3474720" y="353872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Wrap geological context, task instructions, and constraints in labeled sections for complex multi-part prompts</a:t>
            </a:r>
            <a:endParaRPr lang="en-US" sz="850" dirty="0"/>
          </a:p>
        </p:txBody>
      </p:sp>
      <p:sp>
        <p:nvSpPr>
          <p:cNvPr id="32" name="Shape 25"/>
          <p:cNvSpPr/>
          <p:nvPr/>
        </p:nvSpPr>
        <p:spPr>
          <a:xfrm>
            <a:off x="6172200" y="2971800"/>
            <a:ext cx="2468880" cy="150876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33" name="Shape 26"/>
          <p:cNvSpPr/>
          <p:nvPr/>
        </p:nvSpPr>
        <p:spPr>
          <a:xfrm>
            <a:off x="6309360" y="3108960"/>
            <a:ext cx="347472" cy="347472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4" name="Image 5" descr="preencoded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5804" y="3185404"/>
            <a:ext cx="194584" cy="194584"/>
          </a:xfrm>
          <a:prstGeom prst="rect">
            <a:avLst/>
          </a:prstGeom>
        </p:spPr>
      </p:pic>
      <p:sp>
        <p:nvSpPr>
          <p:cNvPr id="35" name="Text 27"/>
          <p:cNvSpPr/>
          <p:nvPr/>
        </p:nvSpPr>
        <p:spPr>
          <a:xfrm>
            <a:off x="6766560" y="3081528"/>
            <a:ext cx="17373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Leverage Code Generation</a:t>
            </a:r>
            <a:endParaRPr lang="en-US" sz="1050" dirty="0"/>
          </a:p>
        </p:txBody>
      </p:sp>
      <p:sp>
        <p:nvSpPr>
          <p:cNvPr id="36" name="Text 28"/>
          <p:cNvSpPr/>
          <p:nvPr/>
        </p:nvSpPr>
        <p:spPr>
          <a:xfrm>
            <a:off x="6309360" y="3538728"/>
            <a:ext cx="2194560" cy="8503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8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libraries (ee, geopandas, rasterio), specify data formats, CRS, colormaps, and output file types explicitly</a:t>
            </a:r>
            <a:endParaRPr lang="en-US" sz="850" dirty="0"/>
          </a:p>
        </p:txBody>
      </p:sp>
      <p:sp>
        <p:nvSpPr>
          <p:cNvPr id="37" name="Shape 29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8" name="Image 6" descr="/home/claude/logo_icon.pn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39" name="Text 30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40" name="Text 31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5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Anchor Your Prompts to Standards</a:t>
            </a:r>
            <a:endParaRPr lang="en-US" sz="2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" y="960120"/>
          <a:ext cx="8138160" cy="2148840"/>
        </p:xfrm>
        <a:graphic>
          <a:graphicData uri="http://schemas.openxmlformats.org/drawingml/2006/table">
            <a:tbl>
              <a:tblPr/>
              <a:tblGrid>
                <a:gridCol w="1645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04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Category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8C0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Standards / Frameworks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8C0E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1000" b="1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When to Reference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D8C0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Reporting Codes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JORC, NI 43-101, SAMREC, PARC/AMREC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Technical reports, resource estimates, regulatory filings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Rock Classification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Streckeisen QAPF, Folk, Dunham, Wentworth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Petrographic descriptions, lithological logging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Stratigraphy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ICS International Chronostratigraphic Chart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Age assignments, correlation, regional geology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Geochemistry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Chondrite-normalized REE, primitive mantle, MORB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C0D0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Trace element plots, tectonic discrimination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81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Remote Sensing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NDVI, clay ratio, ferric iron ratio, band combos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buNone/>
                      </a:pPr>
                      <a:r>
                        <a:rPr lang="en-US" sz="950" dirty="0">
                          <a:solidFill>
                            <a:srgbClr val="F0F6F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Spectral analysis with Sentinel-2, ASTER, Landsat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1A3A1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41E1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Shape 4"/>
          <p:cNvSpPr/>
          <p:nvPr/>
        </p:nvSpPr>
        <p:spPr>
          <a:xfrm>
            <a:off x="502920" y="3246120"/>
            <a:ext cx="8138160" cy="1371600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8" name="Shape 5"/>
          <p:cNvSpPr/>
          <p:nvPr/>
        </p:nvSpPr>
        <p:spPr>
          <a:xfrm>
            <a:off x="502920" y="3246120"/>
            <a:ext cx="54864" cy="137160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20" y="3337560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1097280" y="32918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Example Prompt</a:t>
            </a:r>
            <a:endParaRPr lang="en-US" sz="1200" dirty="0"/>
          </a:p>
        </p:txBody>
      </p:sp>
      <p:sp>
        <p:nvSpPr>
          <p:cNvPr id="11" name="Text 7"/>
          <p:cNvSpPr/>
          <p:nvPr/>
        </p:nvSpPr>
        <p:spPr>
          <a:xfrm>
            <a:off x="731520" y="370332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"Using the Streckeisen QAPF classification, identify the rock name for a sample with: quartz 28%, K-feldspar 40%, plagioclase 25%, biotite 5%, accessory zircon and fluorite. Then discuss what this classification implies about the tectonic setting."</a:t>
            </a:r>
            <a:endParaRPr lang="en-US" sz="1000" dirty="0"/>
          </a:p>
        </p:txBody>
      </p:sp>
      <p:sp>
        <p:nvSpPr>
          <p:cNvPr id="12" name="Shape 8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3" name="Image 1" descr="/home/claude/logo_icon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6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Structuring Complex Prompts &amp; Code Generation</a:t>
            </a:r>
            <a:endParaRPr lang="en-US" sz="2100" dirty="0"/>
          </a:p>
        </p:txBody>
      </p:sp>
      <p:sp>
        <p:nvSpPr>
          <p:cNvPr id="6" name="Shape 4"/>
          <p:cNvSpPr/>
          <p:nvPr/>
        </p:nvSpPr>
        <p:spPr>
          <a:xfrm>
            <a:off x="502920" y="960120"/>
            <a:ext cx="3886200" cy="329184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685800" y="109728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09" y="1167689"/>
            <a:ext cx="179222" cy="17922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1097280" y="10972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XML Tags for Multi-Part Tasks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685800" y="1554480"/>
            <a:ext cx="3520440" cy="2606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&lt;geological_context&gt;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39 km² block, Younger Granites,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Bauchi State. Targets: cassiterite,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columbite-tantalite. Host rocks: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biotite &amp; riebeckite granites, greisens.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&lt;/geological_context&gt;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&lt;task&gt;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Draft 500-word summary covering: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1. Regional geology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2. Local structural controls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3. Proposed exploration methodology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&lt;/task&gt;</a:t>
            </a:r>
            <a:endParaRPr lang="en-US" sz="850" dirty="0"/>
          </a:p>
          <a:p>
            <a:pPr marL="0" indent="0">
              <a:buNone/>
            </a:pP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&lt;constraints&gt;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Formal language for regulator;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reference AMREC Code;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no speculation beyond context.</a:t>
            </a:r>
            <a:endParaRPr lang="en-US" sz="850" dirty="0"/>
          </a:p>
          <a:p>
            <a:pPr marL="0" indent="0">
              <a:buNone/>
            </a:pPr>
            <a:r>
              <a:rPr lang="en-US" sz="850" dirty="0">
                <a:solidFill>
                  <a:srgbClr val="8BC8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&lt;/constraints&gt;</a:t>
            </a:r>
            <a:endParaRPr lang="en-US" sz="850" dirty="0"/>
          </a:p>
        </p:txBody>
      </p:sp>
      <p:sp>
        <p:nvSpPr>
          <p:cNvPr id="11" name="Shape 8"/>
          <p:cNvSpPr/>
          <p:nvPr/>
        </p:nvSpPr>
        <p:spPr>
          <a:xfrm>
            <a:off x="4754880" y="960120"/>
            <a:ext cx="3886200" cy="329184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2" name="Shape 9"/>
          <p:cNvSpPr/>
          <p:nvPr/>
        </p:nvSpPr>
        <p:spPr>
          <a:xfrm>
            <a:off x="4937760" y="109728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3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8169" y="1167689"/>
            <a:ext cx="179222" cy="17922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5349240" y="109728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4BEC13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Code Generation Tips</a:t>
            </a:r>
            <a:endParaRPr lang="en-US" sz="1200" dirty="0"/>
          </a:p>
        </p:txBody>
      </p:sp>
      <p:sp>
        <p:nvSpPr>
          <p:cNvPr id="15" name="Shape 11"/>
          <p:cNvSpPr/>
          <p:nvPr/>
        </p:nvSpPr>
        <p:spPr>
          <a:xfrm>
            <a:off x="4983480" y="1636776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6" name="Text 12"/>
          <p:cNvSpPr/>
          <p:nvPr/>
        </p:nvSpPr>
        <p:spPr>
          <a:xfrm>
            <a:off x="5193792" y="158191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libraries explicitly (ee, geopandas, rasterio, matplotlib, scipy)</a:t>
            </a:r>
            <a:endParaRPr lang="en-US" sz="900" dirty="0"/>
          </a:p>
        </p:txBody>
      </p:sp>
      <p:sp>
        <p:nvSpPr>
          <p:cNvPr id="17" name="Shape 13"/>
          <p:cNvSpPr/>
          <p:nvPr/>
        </p:nvSpPr>
        <p:spPr>
          <a:xfrm>
            <a:off x="4983480" y="2039112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8" name="Text 14"/>
          <p:cNvSpPr/>
          <p:nvPr/>
        </p:nvSpPr>
        <p:spPr>
          <a:xfrm>
            <a:off x="5193792" y="1984248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input data format (CSV with lat/lon, GeoTIFF, shapefile)</a:t>
            </a:r>
            <a:endParaRPr lang="en-US" sz="900" dirty="0"/>
          </a:p>
        </p:txBody>
      </p:sp>
      <p:sp>
        <p:nvSpPr>
          <p:cNvPr id="19" name="Shape 15"/>
          <p:cNvSpPr/>
          <p:nvPr/>
        </p:nvSpPr>
        <p:spPr>
          <a:xfrm>
            <a:off x="4983480" y="2441448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0" name="Text 16"/>
          <p:cNvSpPr/>
          <p:nvPr/>
        </p:nvSpPr>
        <p:spPr>
          <a:xfrm>
            <a:off x="5193792" y="2386584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coordinate reference system (WGS 84, UTM Zone 32N)</a:t>
            </a:r>
            <a:endParaRPr lang="en-US" sz="900" dirty="0"/>
          </a:p>
        </p:txBody>
      </p:sp>
      <p:sp>
        <p:nvSpPr>
          <p:cNvPr id="21" name="Shape 17"/>
          <p:cNvSpPr/>
          <p:nvPr/>
        </p:nvSpPr>
        <p:spPr>
          <a:xfrm>
            <a:off x="4983480" y="2843784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2" name="Text 18"/>
          <p:cNvSpPr/>
          <p:nvPr/>
        </p:nvSpPr>
        <p:spPr>
          <a:xfrm>
            <a:off x="5193792" y="2788920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Specify visualization preferences (colormaps, axis labels, scale bars)</a:t>
            </a:r>
            <a:endParaRPr lang="en-US" sz="900" dirty="0"/>
          </a:p>
        </p:txBody>
      </p:sp>
      <p:sp>
        <p:nvSpPr>
          <p:cNvPr id="23" name="Shape 19"/>
          <p:cNvSpPr/>
          <p:nvPr/>
        </p:nvSpPr>
        <p:spPr>
          <a:xfrm>
            <a:off x="4983480" y="3246120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4" name="Text 20"/>
          <p:cNvSpPr/>
          <p:nvPr/>
        </p:nvSpPr>
        <p:spPr>
          <a:xfrm>
            <a:off x="5193792" y="3191256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output format (GeoTIFF to Drive, PNG figure, CSV export)</a:t>
            </a:r>
            <a:endParaRPr lang="en-US" sz="900" dirty="0"/>
          </a:p>
        </p:txBody>
      </p:sp>
      <p:sp>
        <p:nvSpPr>
          <p:cNvPr id="25" name="Shape 21"/>
          <p:cNvSpPr/>
          <p:nvPr/>
        </p:nvSpPr>
        <p:spPr>
          <a:xfrm>
            <a:off x="4983480" y="3648456"/>
            <a:ext cx="109728" cy="10972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6" name="Text 22"/>
          <p:cNvSpPr/>
          <p:nvPr/>
        </p:nvSpPr>
        <p:spPr>
          <a:xfrm>
            <a:off x="5193792" y="3593592"/>
            <a:ext cx="3246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error handling and inline comments</a:t>
            </a:r>
            <a:endParaRPr lang="en-US" sz="900" dirty="0"/>
          </a:p>
        </p:txBody>
      </p:sp>
      <p:sp>
        <p:nvSpPr>
          <p:cNvPr id="27" name="Shape 23"/>
          <p:cNvSpPr/>
          <p:nvPr/>
        </p:nvSpPr>
        <p:spPr>
          <a:xfrm>
            <a:off x="502920" y="4434840"/>
            <a:ext cx="8138160" cy="228600"/>
          </a:xfrm>
          <a:prstGeom prst="rect">
            <a:avLst/>
          </a:prstGeom>
          <a:solidFill>
            <a:srgbClr val="162416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8" name="Text 24"/>
          <p:cNvSpPr/>
          <p:nvPr/>
        </p:nvSpPr>
        <p:spPr>
          <a:xfrm>
            <a:off x="685800" y="4434840"/>
            <a:ext cx="77724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Clear structure in = clear structure out. Tags and explicit specs prevent ambiguity.</a:t>
            </a:r>
            <a:endParaRPr lang="en-US" sz="900" dirty="0"/>
          </a:p>
        </p:txBody>
      </p:sp>
      <p:sp>
        <p:nvSpPr>
          <p:cNvPr id="29" name="Shape 25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0" name="Image 2" descr="/home/claude/logo_icon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31" name="Text 26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32" name="Text 27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7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772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Prompt Patterns for Common Geoscience Tasks</a:t>
            </a:r>
            <a:endParaRPr lang="en-US" sz="2200" dirty="0"/>
          </a:p>
        </p:txBody>
      </p:sp>
      <p:sp>
        <p:nvSpPr>
          <p:cNvPr id="6" name="Shape 4"/>
          <p:cNvSpPr/>
          <p:nvPr/>
        </p:nvSpPr>
        <p:spPr>
          <a:xfrm>
            <a:off x="502920" y="960120"/>
            <a:ext cx="8138160" cy="713232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502920" y="960120"/>
            <a:ext cx="54864" cy="713232"/>
          </a:xfrm>
          <a:prstGeom prst="rect">
            <a:avLst/>
          </a:prstGeom>
          <a:solidFill>
            <a:srgbClr val="1B4D6B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685800" y="1078992"/>
            <a:ext cx="347472" cy="347472"/>
          </a:xfrm>
          <a:prstGeom prst="ellipse">
            <a:avLst/>
          </a:prstGeom>
          <a:solidFill>
            <a:srgbClr val="1B4D6B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244" y="1155436"/>
            <a:ext cx="194584" cy="194584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143000" y="1005840"/>
            <a:ext cx="2103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Literature Synthesis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3200400" y="1005840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"Summarize key models for [topic]. For each: authors, core hypothesis, evidence, criticisms. Present as a comparison table."</a:t>
            </a:r>
            <a:endParaRPr lang="en-US" sz="900" dirty="0"/>
          </a:p>
        </p:txBody>
      </p:sp>
      <p:sp>
        <p:nvSpPr>
          <p:cNvPr id="12" name="Shape 9"/>
          <p:cNvSpPr/>
          <p:nvPr/>
        </p:nvSpPr>
        <p:spPr>
          <a:xfrm>
            <a:off x="502920" y="1764792"/>
            <a:ext cx="8138160" cy="713232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3" name="Shape 10"/>
          <p:cNvSpPr/>
          <p:nvPr/>
        </p:nvSpPr>
        <p:spPr>
          <a:xfrm>
            <a:off x="502920" y="1764792"/>
            <a:ext cx="54864" cy="713232"/>
          </a:xfrm>
          <a:prstGeom prst="rect">
            <a:avLst/>
          </a:prstGeom>
          <a:solidFill>
            <a:srgbClr val="1B6B4D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4" name="Shape 11"/>
          <p:cNvSpPr/>
          <p:nvPr/>
        </p:nvSpPr>
        <p:spPr>
          <a:xfrm>
            <a:off x="685800" y="1883664"/>
            <a:ext cx="347472" cy="347472"/>
          </a:xfrm>
          <a:prstGeom prst="ellipse">
            <a:avLst/>
          </a:prstGeom>
          <a:solidFill>
            <a:srgbClr val="1B6B4D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5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244" y="1960108"/>
            <a:ext cx="194584" cy="194584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1143000" y="1810512"/>
            <a:ext cx="2103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Petrographic Description</a:t>
            </a:r>
            <a:endParaRPr lang="en-US" sz="1100" dirty="0"/>
          </a:p>
        </p:txBody>
      </p:sp>
      <p:sp>
        <p:nvSpPr>
          <p:cNvPr id="17" name="Text 13"/>
          <p:cNvSpPr/>
          <p:nvPr/>
        </p:nvSpPr>
        <p:spPr>
          <a:xfrm>
            <a:off x="3200400" y="1810512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a formal thin-section description: rock name, texture, mineralogy with optical properties, alteration, paragenetic sequence, interpretation."</a:t>
            </a:r>
            <a:endParaRPr lang="en-US" sz="900" dirty="0"/>
          </a:p>
        </p:txBody>
      </p:sp>
      <p:sp>
        <p:nvSpPr>
          <p:cNvPr id="18" name="Shape 14"/>
          <p:cNvSpPr/>
          <p:nvPr/>
        </p:nvSpPr>
        <p:spPr>
          <a:xfrm>
            <a:off x="502920" y="2569464"/>
            <a:ext cx="8138160" cy="713232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9" name="Shape 15"/>
          <p:cNvSpPr/>
          <p:nvPr/>
        </p:nvSpPr>
        <p:spPr>
          <a:xfrm>
            <a:off x="502920" y="2569464"/>
            <a:ext cx="54864" cy="713232"/>
          </a:xfrm>
          <a:prstGeom prst="rect">
            <a:avLst/>
          </a:prstGeom>
          <a:solidFill>
            <a:srgbClr val="4D1B6B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0" name="Shape 16"/>
          <p:cNvSpPr/>
          <p:nvPr/>
        </p:nvSpPr>
        <p:spPr>
          <a:xfrm>
            <a:off x="685800" y="2688336"/>
            <a:ext cx="347472" cy="347472"/>
          </a:xfrm>
          <a:prstGeom prst="ellipse">
            <a:avLst/>
          </a:prstGeom>
          <a:solidFill>
            <a:srgbClr val="4D1B6B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1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2244" y="2764780"/>
            <a:ext cx="194584" cy="194584"/>
          </a:xfrm>
          <a:prstGeom prst="rect">
            <a:avLst/>
          </a:prstGeom>
        </p:spPr>
      </p:pic>
      <p:sp>
        <p:nvSpPr>
          <p:cNvPr id="22" name="Text 17"/>
          <p:cNvSpPr/>
          <p:nvPr/>
        </p:nvSpPr>
        <p:spPr>
          <a:xfrm>
            <a:off x="1143000" y="2615184"/>
            <a:ext cx="2103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Geochemical Interpretation</a:t>
            </a:r>
            <a:endParaRPr lang="en-US" sz="1100" dirty="0"/>
          </a:p>
        </p:txBody>
      </p:sp>
      <p:sp>
        <p:nvSpPr>
          <p:cNvPr id="23" name="Text 18"/>
          <p:cNvSpPr/>
          <p:nvPr/>
        </p:nvSpPr>
        <p:spPr>
          <a:xfrm>
            <a:off x="3200400" y="2615184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"Classify using TAS diagram, plot Harker diagrams, generate chondrite-normalized REE plot, interpret tectonic setting with Pearce diagrams. Write Python code."</a:t>
            </a:r>
            <a:endParaRPr lang="en-US" sz="900" dirty="0"/>
          </a:p>
        </p:txBody>
      </p:sp>
      <p:sp>
        <p:nvSpPr>
          <p:cNvPr id="24" name="Shape 19"/>
          <p:cNvSpPr/>
          <p:nvPr/>
        </p:nvSpPr>
        <p:spPr>
          <a:xfrm>
            <a:off x="502920" y="3374136"/>
            <a:ext cx="8138160" cy="713232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5" name="Shape 20"/>
          <p:cNvSpPr/>
          <p:nvPr/>
        </p:nvSpPr>
        <p:spPr>
          <a:xfrm>
            <a:off x="502920" y="3374136"/>
            <a:ext cx="54864" cy="713232"/>
          </a:xfrm>
          <a:prstGeom prst="rect">
            <a:avLst/>
          </a:prstGeom>
          <a:solidFill>
            <a:srgbClr val="6B4D1B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6" name="Shape 21"/>
          <p:cNvSpPr/>
          <p:nvPr/>
        </p:nvSpPr>
        <p:spPr>
          <a:xfrm>
            <a:off x="685800" y="3493008"/>
            <a:ext cx="347472" cy="347472"/>
          </a:xfrm>
          <a:prstGeom prst="ellipse">
            <a:avLst/>
          </a:prstGeom>
          <a:solidFill>
            <a:srgbClr val="6B4D1B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7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2244" y="3569452"/>
            <a:ext cx="194584" cy="194584"/>
          </a:xfrm>
          <a:prstGeom prst="rect">
            <a:avLst/>
          </a:prstGeom>
        </p:spPr>
      </p:pic>
      <p:sp>
        <p:nvSpPr>
          <p:cNvPr id="28" name="Text 22"/>
          <p:cNvSpPr/>
          <p:nvPr/>
        </p:nvSpPr>
        <p:spPr>
          <a:xfrm>
            <a:off x="1143000" y="3419856"/>
            <a:ext cx="2103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Exploration Targeting</a:t>
            </a:r>
            <a:endParaRPr lang="en-US" sz="1100" dirty="0"/>
          </a:p>
        </p:txBody>
      </p:sp>
      <p:sp>
        <p:nvSpPr>
          <p:cNvPr id="29" name="Text 23"/>
          <p:cNvSpPr/>
          <p:nvPr/>
        </p:nvSpPr>
        <p:spPr>
          <a:xfrm>
            <a:off x="3200400" y="3419856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"Identify and rank targets. For each: location, geological rationale, supporting data layers, recommended follow-up, confidence level with justification."</a:t>
            </a:r>
            <a:endParaRPr lang="en-US" sz="900" dirty="0"/>
          </a:p>
        </p:txBody>
      </p:sp>
      <p:sp>
        <p:nvSpPr>
          <p:cNvPr id="30" name="Shape 24"/>
          <p:cNvSpPr/>
          <p:nvPr/>
        </p:nvSpPr>
        <p:spPr>
          <a:xfrm>
            <a:off x="502920" y="4178808"/>
            <a:ext cx="8138160" cy="713232"/>
          </a:xfrm>
          <a:prstGeom prst="rect">
            <a:avLst/>
          </a:prstGeom>
          <a:solidFill>
            <a:srgbClr val="141E14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1" name="Shape 25"/>
          <p:cNvSpPr/>
          <p:nvPr/>
        </p:nvSpPr>
        <p:spPr>
          <a:xfrm>
            <a:off x="502920" y="4178808"/>
            <a:ext cx="54864" cy="713232"/>
          </a:xfrm>
          <a:prstGeom prst="rect">
            <a:avLst/>
          </a:prstGeom>
          <a:solidFill>
            <a:srgbClr val="1B3D3D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2" name="Shape 26"/>
          <p:cNvSpPr/>
          <p:nvPr/>
        </p:nvSpPr>
        <p:spPr>
          <a:xfrm>
            <a:off x="685800" y="4297680"/>
            <a:ext cx="347472" cy="347472"/>
          </a:xfrm>
          <a:prstGeom prst="ellipse">
            <a:avLst/>
          </a:prstGeom>
          <a:solidFill>
            <a:srgbClr val="1B3D3D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3" name="Image 4" descr="preencode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62244" y="4374124"/>
            <a:ext cx="194584" cy="194584"/>
          </a:xfrm>
          <a:prstGeom prst="rect">
            <a:avLst/>
          </a:prstGeom>
        </p:spPr>
      </p:pic>
      <p:sp>
        <p:nvSpPr>
          <p:cNvPr id="34" name="Text 27"/>
          <p:cNvSpPr/>
          <p:nvPr/>
        </p:nvSpPr>
        <p:spPr>
          <a:xfrm>
            <a:off x="1143000" y="4224528"/>
            <a:ext cx="210312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Report Writing</a:t>
            </a:r>
            <a:endParaRPr lang="en-US" sz="1100" dirty="0"/>
          </a:p>
        </p:txBody>
      </p:sp>
      <p:sp>
        <p:nvSpPr>
          <p:cNvPr id="35" name="Text 28"/>
          <p:cNvSpPr/>
          <p:nvPr/>
        </p:nvSpPr>
        <p:spPr>
          <a:xfrm>
            <a:off x="3200400" y="4224528"/>
            <a:ext cx="5257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A8C8A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"Write the Regional Geology section (~800 words) for a JORC-compliant report on a tin project. Include: tectonic framework, stratigraphy, igneous history, structural geology."</a:t>
            </a:r>
            <a:endParaRPr lang="en-US" sz="900" dirty="0"/>
          </a:p>
        </p:txBody>
      </p:sp>
      <p:sp>
        <p:nvSpPr>
          <p:cNvPr id="36" name="Shape 29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7" name="Image 5" descr="/home/claude/logo_icon.pn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39" name="Text 31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B0F0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572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3" name="Shape 1"/>
          <p:cNvSpPr/>
          <p:nvPr/>
        </p:nvSpPr>
        <p:spPr>
          <a:xfrm>
            <a:off x="502920" y="320040"/>
            <a:ext cx="384048" cy="384048"/>
          </a:xfrm>
          <a:prstGeom prst="ellipse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4" name="Text 2"/>
          <p:cNvSpPr/>
          <p:nvPr/>
        </p:nvSpPr>
        <p:spPr>
          <a:xfrm>
            <a:off x="502920" y="320040"/>
            <a:ext cx="38404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B0F0B"/>
                </a:solidFill>
                <a:latin typeface="Georgia" pitchFamily="34" charset="0"/>
              </a:rPr>
              <a:t>8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1005840" y="2743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Advanced Techniques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502920" y="960120"/>
            <a:ext cx="388620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7" name="Shape 5"/>
          <p:cNvSpPr/>
          <p:nvPr/>
        </p:nvSpPr>
        <p:spPr>
          <a:xfrm>
            <a:off x="502920" y="960120"/>
            <a:ext cx="54864" cy="155448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8" name="Shape 6"/>
          <p:cNvSpPr/>
          <p:nvPr/>
        </p:nvSpPr>
        <p:spPr>
          <a:xfrm>
            <a:off x="685800" y="109728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9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209" y="1167689"/>
            <a:ext cx="179222" cy="179222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1097280" y="106984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Iterative Refinement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685800" y="14630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your first prompt as a draft. Review, then refine.</a:t>
            </a:r>
            <a:endParaRPr lang="en-US" sz="950" dirty="0"/>
          </a:p>
        </p:txBody>
      </p:sp>
      <p:sp>
        <p:nvSpPr>
          <p:cNvPr id="12" name="Text 9"/>
          <p:cNvSpPr/>
          <p:nvPr/>
        </p:nvSpPr>
        <p:spPr>
          <a:xfrm>
            <a:off x="685800" y="185623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BC8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"Expand the section on structural controls and add a discussion of the role of greisenization in tin concentration."</a:t>
            </a:r>
            <a:endParaRPr lang="en-US" sz="850" dirty="0"/>
          </a:p>
        </p:txBody>
      </p:sp>
      <p:sp>
        <p:nvSpPr>
          <p:cNvPr id="13" name="Shape 10"/>
          <p:cNvSpPr/>
          <p:nvPr/>
        </p:nvSpPr>
        <p:spPr>
          <a:xfrm>
            <a:off x="4754880" y="960120"/>
            <a:ext cx="388620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14" name="Shape 11"/>
          <p:cNvSpPr/>
          <p:nvPr/>
        </p:nvSpPr>
        <p:spPr>
          <a:xfrm>
            <a:off x="4754880" y="960120"/>
            <a:ext cx="54864" cy="155448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15" name="Shape 12"/>
          <p:cNvSpPr/>
          <p:nvPr/>
        </p:nvSpPr>
        <p:spPr>
          <a:xfrm>
            <a:off x="4937760" y="109728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16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8169" y="1167689"/>
            <a:ext cx="179222" cy="179222"/>
          </a:xfrm>
          <a:prstGeom prst="rect">
            <a:avLst/>
          </a:prstGeom>
        </p:spPr>
      </p:pic>
      <p:sp>
        <p:nvSpPr>
          <p:cNvPr id="17" name="Text 13"/>
          <p:cNvSpPr/>
          <p:nvPr/>
        </p:nvSpPr>
        <p:spPr>
          <a:xfrm>
            <a:off x="5349240" y="106984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Few-Shot Prompting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4937760" y="146304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2-3 input/output examples, then give a new input. Ideal for repetitive classification or data entry.</a:t>
            </a:r>
            <a:endParaRPr lang="en-US" sz="950" dirty="0"/>
          </a:p>
        </p:txBody>
      </p:sp>
      <p:sp>
        <p:nvSpPr>
          <p:cNvPr id="19" name="Text 15"/>
          <p:cNvSpPr/>
          <p:nvPr/>
        </p:nvSpPr>
        <p:spPr>
          <a:xfrm>
            <a:off x="4937760" y="185623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BC8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3 drill core description examples, then: "Now describe this interval: coarse pink granite, green alteration, trace chalcopyrite."</a:t>
            </a:r>
            <a:endParaRPr lang="en-US" sz="850" dirty="0"/>
          </a:p>
        </p:txBody>
      </p:sp>
      <p:sp>
        <p:nvSpPr>
          <p:cNvPr id="20" name="Shape 16"/>
          <p:cNvSpPr/>
          <p:nvPr/>
        </p:nvSpPr>
        <p:spPr>
          <a:xfrm>
            <a:off x="502920" y="2743200"/>
            <a:ext cx="388620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1" name="Shape 17"/>
          <p:cNvSpPr/>
          <p:nvPr/>
        </p:nvSpPr>
        <p:spPr>
          <a:xfrm>
            <a:off x="502920" y="2743200"/>
            <a:ext cx="54864" cy="155448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2" name="Shape 18"/>
          <p:cNvSpPr/>
          <p:nvPr/>
        </p:nvSpPr>
        <p:spPr>
          <a:xfrm>
            <a:off x="685800" y="288036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23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209" y="2950769"/>
            <a:ext cx="179222" cy="179222"/>
          </a:xfrm>
          <a:prstGeom prst="rect">
            <a:avLst/>
          </a:prstGeom>
        </p:spPr>
      </p:pic>
      <p:sp>
        <p:nvSpPr>
          <p:cNvPr id="24" name="Text 19"/>
          <p:cNvSpPr/>
          <p:nvPr/>
        </p:nvSpPr>
        <p:spPr>
          <a:xfrm>
            <a:off x="1097280" y="285292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Self-Consistency Checks</a:t>
            </a:r>
            <a:endParaRPr lang="en-US" sz="1200" dirty="0"/>
          </a:p>
        </p:txBody>
      </p:sp>
      <p:sp>
        <p:nvSpPr>
          <p:cNvPr id="25" name="Text 20"/>
          <p:cNvSpPr/>
          <p:nvPr/>
        </p:nvSpPr>
        <p:spPr>
          <a:xfrm>
            <a:off x="685800" y="324612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Ask the model to verify its own output against known constraints.</a:t>
            </a:r>
            <a:endParaRPr lang="en-US" sz="950" dirty="0"/>
          </a:p>
        </p:txBody>
      </p:sp>
      <p:sp>
        <p:nvSpPr>
          <p:cNvPr id="26" name="Text 21"/>
          <p:cNvSpPr/>
          <p:nvPr/>
        </p:nvSpPr>
        <p:spPr>
          <a:xfrm>
            <a:off x="685800" y="363931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BC8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"Cross-check: does the SiO2 match the assigned rock name on TAS? Are REE patterns consistent with the proposed tectonic setting?"</a:t>
            </a:r>
            <a:endParaRPr lang="en-US" sz="850" dirty="0"/>
          </a:p>
        </p:txBody>
      </p:sp>
      <p:sp>
        <p:nvSpPr>
          <p:cNvPr id="27" name="Shape 22"/>
          <p:cNvSpPr/>
          <p:nvPr/>
        </p:nvSpPr>
        <p:spPr>
          <a:xfrm>
            <a:off x="4754880" y="2743200"/>
            <a:ext cx="3886200" cy="1554480"/>
          </a:xfrm>
          <a:prstGeom prst="rect">
            <a:avLst/>
          </a:prstGeom>
          <a:solidFill>
            <a:srgbClr val="141E14"/>
          </a:solidFill>
          <a:ln/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NG"/>
          </a:p>
        </p:txBody>
      </p:sp>
      <p:sp>
        <p:nvSpPr>
          <p:cNvPr id="28" name="Shape 23"/>
          <p:cNvSpPr/>
          <p:nvPr/>
        </p:nvSpPr>
        <p:spPr>
          <a:xfrm>
            <a:off x="4754880" y="2743200"/>
            <a:ext cx="54864" cy="1554480"/>
          </a:xfrm>
          <a:prstGeom prst="rect">
            <a:avLst/>
          </a:prstGeom>
          <a:solidFill>
            <a:srgbClr val="4BEC13"/>
          </a:solidFill>
          <a:ln/>
        </p:spPr>
        <p:txBody>
          <a:bodyPr/>
          <a:lstStyle/>
          <a:p>
            <a:endParaRPr lang="en-NG"/>
          </a:p>
        </p:txBody>
      </p:sp>
      <p:sp>
        <p:nvSpPr>
          <p:cNvPr id="29" name="Shape 24"/>
          <p:cNvSpPr/>
          <p:nvPr/>
        </p:nvSpPr>
        <p:spPr>
          <a:xfrm>
            <a:off x="4937760" y="2880360"/>
            <a:ext cx="320040" cy="320040"/>
          </a:xfrm>
          <a:prstGeom prst="ellipse">
            <a:avLst/>
          </a:prstGeom>
          <a:solidFill>
            <a:srgbClr val="2D8C0E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0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08169" y="2950769"/>
            <a:ext cx="179222" cy="179222"/>
          </a:xfrm>
          <a:prstGeom prst="rect">
            <a:avLst/>
          </a:prstGeom>
        </p:spPr>
      </p:pic>
      <p:sp>
        <p:nvSpPr>
          <p:cNvPr id="31" name="Text 25"/>
          <p:cNvSpPr/>
          <p:nvPr/>
        </p:nvSpPr>
        <p:spPr>
          <a:xfrm>
            <a:off x="5349240" y="2852928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0F6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System Prompts (API)</a:t>
            </a:r>
            <a:endParaRPr lang="en-US" sz="1200" dirty="0"/>
          </a:p>
        </p:txBody>
      </p:sp>
      <p:sp>
        <p:nvSpPr>
          <p:cNvPr id="32" name="Text 26"/>
          <p:cNvSpPr/>
          <p:nvPr/>
        </p:nvSpPr>
        <p:spPr>
          <a:xfrm>
            <a:off x="4937760" y="3246120"/>
            <a:ext cx="35204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8B9A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a geological persona, output style, and domain constraints once in a system prompt. All user messages inherit that context.</a:t>
            </a:r>
            <a:endParaRPr lang="en-US" sz="950" dirty="0"/>
          </a:p>
        </p:txBody>
      </p:sp>
      <p:sp>
        <p:nvSpPr>
          <p:cNvPr id="33" name="Text 27"/>
          <p:cNvSpPr/>
          <p:nvPr/>
        </p:nvSpPr>
        <p:spPr>
          <a:xfrm>
            <a:off x="4937760" y="363931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i="1" dirty="0">
                <a:solidFill>
                  <a:srgbClr val="8BC8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Ideal for building domain-specific assistants like GeoMinerAI-style tools via the API.</a:t>
            </a:r>
            <a:endParaRPr lang="en-US" sz="850" dirty="0"/>
          </a:p>
        </p:txBody>
      </p:sp>
      <p:sp>
        <p:nvSpPr>
          <p:cNvPr id="34" name="Shape 28"/>
          <p:cNvSpPr/>
          <p:nvPr/>
        </p:nvSpPr>
        <p:spPr>
          <a:xfrm>
            <a:off x="457200" y="4727448"/>
            <a:ext cx="8229600" cy="13716"/>
          </a:xfrm>
          <a:prstGeom prst="rect">
            <a:avLst/>
          </a:prstGeom>
          <a:solidFill>
            <a:srgbClr val="1A3A1A"/>
          </a:solidFill>
          <a:ln/>
        </p:spPr>
        <p:txBody>
          <a:bodyPr/>
          <a:lstStyle/>
          <a:p>
            <a:endParaRPr lang="en-NG"/>
          </a:p>
        </p:txBody>
      </p:sp>
      <p:pic>
        <p:nvPicPr>
          <p:cNvPr id="35" name="Image 4" descr="/home/claude/logo_icon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" y="4800600"/>
            <a:ext cx="274320" cy="274320"/>
          </a:xfrm>
          <a:prstGeom prst="rect">
            <a:avLst/>
          </a:prstGeom>
        </p:spPr>
      </p:pic>
      <p:sp>
        <p:nvSpPr>
          <p:cNvPr id="36" name="Text 29"/>
          <p:cNvSpPr/>
          <p:nvPr/>
        </p:nvSpPr>
        <p:spPr>
          <a:xfrm>
            <a:off x="804672" y="480060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SoluXYZon Services Ltd.</a:t>
            </a:r>
            <a:endParaRPr lang="en-US" sz="750" dirty="0"/>
          </a:p>
        </p:txBody>
      </p:sp>
      <p:sp>
        <p:nvSpPr>
          <p:cNvPr id="37" name="Text 30"/>
          <p:cNvSpPr/>
          <p:nvPr/>
        </p:nvSpPr>
        <p:spPr>
          <a:xfrm>
            <a:off x="5486400" y="4800600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shadrachsehmilo@gmail.com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1716</Words>
  <Application>Microsoft Office PowerPoint</Application>
  <PresentationFormat>On-screen Show (16:9)</PresentationFormat>
  <Paragraphs>227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Consolas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Prompt Engineering Best Practices for the Geosciences</dc:title>
  <dc:subject>PptxGenJS Presentation</dc:subject>
  <dc:creator>Shadrach S. Sheriff</dc:creator>
  <cp:lastModifiedBy>Shadrach sheriff</cp:lastModifiedBy>
  <cp:revision>2</cp:revision>
  <dcterms:created xsi:type="dcterms:W3CDTF">2026-05-20T13:40:08Z</dcterms:created>
  <dcterms:modified xsi:type="dcterms:W3CDTF">2026-05-20T13:52:44Z</dcterms:modified>
</cp:coreProperties>
</file>